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59" r:id="rId5"/>
    <p:sldId id="267" r:id="rId6"/>
    <p:sldId id="268" r:id="rId7"/>
    <p:sldId id="269" r:id="rId8"/>
    <p:sldId id="261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170" autoAdjust="0"/>
  </p:normalViewPr>
  <p:slideViewPr>
    <p:cSldViewPr snapToGrid="0">
      <p:cViewPr>
        <p:scale>
          <a:sx n="64" d="100"/>
          <a:sy n="64" d="100"/>
        </p:scale>
        <p:origin x="6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C97643-9043-4AA2-A02C-F4A78CAECF4D}" type="doc">
      <dgm:prSet loTypeId="urn:microsoft.com/office/officeart/2005/8/layout/equation2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36867E1-86D7-4CC8-AD8B-3B368C22C29C}">
      <dgm:prSet phldrT="[Text]" custT="1"/>
      <dgm:spPr/>
      <dgm:t>
        <a:bodyPr/>
        <a:lstStyle/>
        <a:p>
          <a:r>
            <a:rPr lang="en-GB" sz="2200" dirty="0"/>
            <a:t>YORP/Yar Field Code</a:t>
          </a:r>
          <a:endParaRPr lang="en-US" sz="2200" dirty="0"/>
        </a:p>
      </dgm:t>
    </dgm:pt>
    <dgm:pt modelId="{176DB9E7-E746-4A72-AF33-4B976ED36378}" type="parTrans" cxnId="{66B6EF66-0BD4-4C37-98FE-EE4E5608BA40}">
      <dgm:prSet/>
      <dgm:spPr/>
      <dgm:t>
        <a:bodyPr/>
        <a:lstStyle/>
        <a:p>
          <a:endParaRPr lang="en-US"/>
        </a:p>
      </dgm:t>
    </dgm:pt>
    <dgm:pt modelId="{16635B0A-8ECB-46CB-B848-062F9887E114}" type="sibTrans" cxnId="{66B6EF66-0BD4-4C37-98FE-EE4E5608BA40}">
      <dgm:prSet/>
      <dgm:spPr/>
      <dgm:t>
        <a:bodyPr/>
        <a:lstStyle/>
        <a:p>
          <a:endParaRPr lang="en-US"/>
        </a:p>
      </dgm:t>
    </dgm:pt>
    <dgm:pt modelId="{B55926EF-102D-467C-9295-DF52BD298BB0}">
      <dgm:prSet phldrT="[Text]" custT="1"/>
      <dgm:spPr/>
      <dgm:t>
        <a:bodyPr/>
        <a:lstStyle/>
        <a:p>
          <a:r>
            <a:rPr lang="en-GB" sz="2200" dirty="0"/>
            <a:t>System (Hermite </a:t>
          </a:r>
          <a:r>
            <a:rPr lang="en-GB" sz="2200" dirty="0" err="1"/>
            <a:t>Nbody</a:t>
          </a:r>
          <a:r>
            <a:rPr lang="en-GB" sz="2200" dirty="0"/>
            <a:t>)</a:t>
          </a:r>
          <a:endParaRPr lang="en-US" sz="2200" dirty="0"/>
        </a:p>
      </dgm:t>
    </dgm:pt>
    <dgm:pt modelId="{DE38F910-940B-43C5-9104-A17617FD18A3}" type="parTrans" cxnId="{A6DAD2C8-8AEF-467E-AB0B-DF4B4ECE62A3}">
      <dgm:prSet/>
      <dgm:spPr/>
      <dgm:t>
        <a:bodyPr/>
        <a:lstStyle/>
        <a:p>
          <a:endParaRPr lang="en-US"/>
        </a:p>
      </dgm:t>
    </dgm:pt>
    <dgm:pt modelId="{BA67919B-5AA8-417E-B5AB-E1CBAC0813A6}" type="sibTrans" cxnId="{A6DAD2C8-8AEF-467E-AB0B-DF4B4ECE62A3}">
      <dgm:prSet/>
      <dgm:spPr/>
      <dgm:t>
        <a:bodyPr/>
        <a:lstStyle/>
        <a:p>
          <a:endParaRPr lang="en-US"/>
        </a:p>
      </dgm:t>
    </dgm:pt>
    <dgm:pt modelId="{33F2DCB2-6720-4C70-BC22-23A1E8578913}">
      <dgm:prSet phldrT="[Text]" custT="1"/>
      <dgm:spPr/>
      <dgm:t>
        <a:bodyPr/>
        <a:lstStyle/>
        <a:p>
          <a:r>
            <a:rPr lang="en-GB" sz="2200" dirty="0"/>
            <a:t>Asteroids (Hermite </a:t>
          </a:r>
          <a:r>
            <a:rPr lang="en-GB" sz="2200" dirty="0" err="1"/>
            <a:t>Nbody</a:t>
          </a:r>
          <a:r>
            <a:rPr lang="en-GB" sz="2200" dirty="0"/>
            <a:t>)</a:t>
          </a:r>
          <a:endParaRPr lang="en-US" sz="2200" dirty="0"/>
        </a:p>
      </dgm:t>
    </dgm:pt>
    <dgm:pt modelId="{43C26335-9D9D-4BD4-9234-54D81F2D52C4}" type="parTrans" cxnId="{CACE3827-90F1-471E-A914-95FB14019356}">
      <dgm:prSet/>
      <dgm:spPr/>
      <dgm:t>
        <a:bodyPr/>
        <a:lstStyle/>
        <a:p>
          <a:endParaRPr lang="en-US"/>
        </a:p>
      </dgm:t>
    </dgm:pt>
    <dgm:pt modelId="{B26A600E-411F-4203-BBEA-662234FACEC8}" type="sibTrans" cxnId="{CACE3827-90F1-471E-A914-95FB14019356}">
      <dgm:prSet/>
      <dgm:spPr/>
      <dgm:t>
        <a:bodyPr/>
        <a:lstStyle/>
        <a:p>
          <a:endParaRPr lang="en-US"/>
        </a:p>
      </dgm:t>
    </dgm:pt>
    <dgm:pt modelId="{9AAA6F52-88C1-47FC-9EDF-E1D30927234B}" type="pres">
      <dgm:prSet presAssocID="{D0C97643-9043-4AA2-A02C-F4A78CAECF4D}" presName="Name0" presStyleCnt="0">
        <dgm:presLayoutVars>
          <dgm:dir/>
          <dgm:resizeHandles val="exact"/>
        </dgm:presLayoutVars>
      </dgm:prSet>
      <dgm:spPr/>
    </dgm:pt>
    <dgm:pt modelId="{540E3930-7909-43FD-992A-AE61510D0356}" type="pres">
      <dgm:prSet presAssocID="{D0C97643-9043-4AA2-A02C-F4A78CAECF4D}" presName="vNodes" presStyleCnt="0"/>
      <dgm:spPr/>
    </dgm:pt>
    <dgm:pt modelId="{3C94AC27-A6A1-4116-877E-5BF749DB3464}" type="pres">
      <dgm:prSet presAssocID="{636867E1-86D7-4CC8-AD8B-3B368C22C29C}" presName="node" presStyleLbl="node1" presStyleIdx="0" presStyleCnt="3" custScaleX="203174" custScaleY="204760">
        <dgm:presLayoutVars>
          <dgm:bulletEnabled val="1"/>
        </dgm:presLayoutVars>
      </dgm:prSet>
      <dgm:spPr/>
    </dgm:pt>
    <dgm:pt modelId="{69A4A841-2DA0-44C9-8F35-B7D182E070E7}" type="pres">
      <dgm:prSet presAssocID="{16635B0A-8ECB-46CB-B848-062F9887E114}" presName="spacerT" presStyleCnt="0"/>
      <dgm:spPr/>
    </dgm:pt>
    <dgm:pt modelId="{1A482EC6-E624-4497-9A50-CF16FA9C89D0}" type="pres">
      <dgm:prSet presAssocID="{16635B0A-8ECB-46CB-B848-062F9887E114}" presName="sibTrans" presStyleLbl="sibTrans2D1" presStyleIdx="0" presStyleCnt="2"/>
      <dgm:spPr/>
    </dgm:pt>
    <dgm:pt modelId="{07264383-D660-41AD-A3F7-D62B0AE16C36}" type="pres">
      <dgm:prSet presAssocID="{16635B0A-8ECB-46CB-B848-062F9887E114}" presName="spacerB" presStyleCnt="0"/>
      <dgm:spPr/>
    </dgm:pt>
    <dgm:pt modelId="{00D01391-8006-4E82-A478-DF203FE9CBCB}" type="pres">
      <dgm:prSet presAssocID="{B55926EF-102D-467C-9295-DF52BD298BB0}" presName="node" presStyleLbl="node1" presStyleIdx="1" presStyleCnt="3" custScaleX="206817" custScaleY="207173">
        <dgm:presLayoutVars>
          <dgm:bulletEnabled val="1"/>
        </dgm:presLayoutVars>
      </dgm:prSet>
      <dgm:spPr/>
    </dgm:pt>
    <dgm:pt modelId="{DF0065B1-2FFD-4BCA-94FF-FCAC3B0890D8}" type="pres">
      <dgm:prSet presAssocID="{D0C97643-9043-4AA2-A02C-F4A78CAECF4D}" presName="sibTransLast" presStyleLbl="sibTrans2D1" presStyleIdx="1" presStyleCnt="2" custAng="1821068" custScaleX="189318" custScaleY="68863" custLinFactY="-94859" custLinFactNeighborX="22262" custLinFactNeighborY="-100000"/>
      <dgm:spPr/>
    </dgm:pt>
    <dgm:pt modelId="{83CF978E-5830-40AB-909A-7A9D65C9781E}" type="pres">
      <dgm:prSet presAssocID="{D0C97643-9043-4AA2-A02C-F4A78CAECF4D}" presName="connectorText" presStyleLbl="sibTrans2D1" presStyleIdx="1" presStyleCnt="2"/>
      <dgm:spPr/>
    </dgm:pt>
    <dgm:pt modelId="{6EA98D6C-6743-4D8D-9718-1DB08C9AF515}" type="pres">
      <dgm:prSet presAssocID="{D0C97643-9043-4AA2-A02C-F4A78CAECF4D}" presName="lastNode" presStyleLbl="node1" presStyleIdx="2" presStyleCnt="3" custScaleX="101018" custScaleY="101385">
        <dgm:presLayoutVars>
          <dgm:bulletEnabled val="1"/>
        </dgm:presLayoutVars>
      </dgm:prSet>
      <dgm:spPr/>
    </dgm:pt>
  </dgm:ptLst>
  <dgm:cxnLst>
    <dgm:cxn modelId="{E3C54C24-D035-480B-A9A6-78141E3DDF5C}" type="presOf" srcId="{D0C97643-9043-4AA2-A02C-F4A78CAECF4D}" destId="{9AAA6F52-88C1-47FC-9EDF-E1D30927234B}" srcOrd="0" destOrd="0" presId="urn:microsoft.com/office/officeart/2005/8/layout/equation2"/>
    <dgm:cxn modelId="{CACE3827-90F1-471E-A914-95FB14019356}" srcId="{D0C97643-9043-4AA2-A02C-F4A78CAECF4D}" destId="{33F2DCB2-6720-4C70-BC22-23A1E8578913}" srcOrd="2" destOrd="0" parTransId="{43C26335-9D9D-4BD4-9234-54D81F2D52C4}" sibTransId="{B26A600E-411F-4203-BBEA-662234FACEC8}"/>
    <dgm:cxn modelId="{F0A0B73E-8B69-4B93-A6DE-72470794F2EF}" type="presOf" srcId="{B55926EF-102D-467C-9295-DF52BD298BB0}" destId="{00D01391-8006-4E82-A478-DF203FE9CBCB}" srcOrd="0" destOrd="0" presId="urn:microsoft.com/office/officeart/2005/8/layout/equation2"/>
    <dgm:cxn modelId="{B7318B3F-E889-4B82-AC9D-F8007EBEAEDF}" type="presOf" srcId="{BA67919B-5AA8-417E-B5AB-E1CBAC0813A6}" destId="{83CF978E-5830-40AB-909A-7A9D65C9781E}" srcOrd="1" destOrd="0" presId="urn:microsoft.com/office/officeart/2005/8/layout/equation2"/>
    <dgm:cxn modelId="{5E92F045-B8DF-4710-83DA-0DE1DF2ABC01}" type="presOf" srcId="{636867E1-86D7-4CC8-AD8B-3B368C22C29C}" destId="{3C94AC27-A6A1-4116-877E-5BF749DB3464}" srcOrd="0" destOrd="0" presId="urn:microsoft.com/office/officeart/2005/8/layout/equation2"/>
    <dgm:cxn modelId="{4B0CBA66-E634-40A9-B697-1AC90F3BCE03}" type="presOf" srcId="{33F2DCB2-6720-4C70-BC22-23A1E8578913}" destId="{6EA98D6C-6743-4D8D-9718-1DB08C9AF515}" srcOrd="0" destOrd="0" presId="urn:microsoft.com/office/officeart/2005/8/layout/equation2"/>
    <dgm:cxn modelId="{66B6EF66-0BD4-4C37-98FE-EE4E5608BA40}" srcId="{D0C97643-9043-4AA2-A02C-F4A78CAECF4D}" destId="{636867E1-86D7-4CC8-AD8B-3B368C22C29C}" srcOrd="0" destOrd="0" parTransId="{176DB9E7-E746-4A72-AF33-4B976ED36378}" sibTransId="{16635B0A-8ECB-46CB-B848-062F9887E114}"/>
    <dgm:cxn modelId="{911A4E4E-3C2C-487F-A612-B3E857E744B6}" type="presOf" srcId="{BA67919B-5AA8-417E-B5AB-E1CBAC0813A6}" destId="{DF0065B1-2FFD-4BCA-94FF-FCAC3B0890D8}" srcOrd="0" destOrd="0" presId="urn:microsoft.com/office/officeart/2005/8/layout/equation2"/>
    <dgm:cxn modelId="{5354ADA3-8D84-4257-BA6F-4F2DADAD8616}" type="presOf" srcId="{16635B0A-8ECB-46CB-B848-062F9887E114}" destId="{1A482EC6-E624-4497-9A50-CF16FA9C89D0}" srcOrd="0" destOrd="0" presId="urn:microsoft.com/office/officeart/2005/8/layout/equation2"/>
    <dgm:cxn modelId="{A6DAD2C8-8AEF-467E-AB0B-DF4B4ECE62A3}" srcId="{D0C97643-9043-4AA2-A02C-F4A78CAECF4D}" destId="{B55926EF-102D-467C-9295-DF52BD298BB0}" srcOrd="1" destOrd="0" parTransId="{DE38F910-940B-43C5-9104-A17617FD18A3}" sibTransId="{BA67919B-5AA8-417E-B5AB-E1CBAC0813A6}"/>
    <dgm:cxn modelId="{563F921C-D6E0-4470-86F4-04799970538D}" type="presParOf" srcId="{9AAA6F52-88C1-47FC-9EDF-E1D30927234B}" destId="{540E3930-7909-43FD-992A-AE61510D0356}" srcOrd="0" destOrd="0" presId="urn:microsoft.com/office/officeart/2005/8/layout/equation2"/>
    <dgm:cxn modelId="{D3D17550-D3ED-4B1C-A7E5-6815F69F5C5D}" type="presParOf" srcId="{540E3930-7909-43FD-992A-AE61510D0356}" destId="{3C94AC27-A6A1-4116-877E-5BF749DB3464}" srcOrd="0" destOrd="0" presId="urn:microsoft.com/office/officeart/2005/8/layout/equation2"/>
    <dgm:cxn modelId="{D2C1B20F-3E4C-4C73-BF61-8E3FC8F9888B}" type="presParOf" srcId="{540E3930-7909-43FD-992A-AE61510D0356}" destId="{69A4A841-2DA0-44C9-8F35-B7D182E070E7}" srcOrd="1" destOrd="0" presId="urn:microsoft.com/office/officeart/2005/8/layout/equation2"/>
    <dgm:cxn modelId="{39389E5E-DE49-4A99-9DBF-8A0CED626061}" type="presParOf" srcId="{540E3930-7909-43FD-992A-AE61510D0356}" destId="{1A482EC6-E624-4497-9A50-CF16FA9C89D0}" srcOrd="2" destOrd="0" presId="urn:microsoft.com/office/officeart/2005/8/layout/equation2"/>
    <dgm:cxn modelId="{563CFE6D-78FF-4665-8558-74FB7C29C8DD}" type="presParOf" srcId="{540E3930-7909-43FD-992A-AE61510D0356}" destId="{07264383-D660-41AD-A3F7-D62B0AE16C36}" srcOrd="3" destOrd="0" presId="urn:microsoft.com/office/officeart/2005/8/layout/equation2"/>
    <dgm:cxn modelId="{D2377FAD-BAF2-478C-884B-17F7E064D159}" type="presParOf" srcId="{540E3930-7909-43FD-992A-AE61510D0356}" destId="{00D01391-8006-4E82-A478-DF203FE9CBCB}" srcOrd="4" destOrd="0" presId="urn:microsoft.com/office/officeart/2005/8/layout/equation2"/>
    <dgm:cxn modelId="{63A4DE5A-A5D0-40DA-9511-520CA506F7ED}" type="presParOf" srcId="{9AAA6F52-88C1-47FC-9EDF-E1D30927234B}" destId="{DF0065B1-2FFD-4BCA-94FF-FCAC3B0890D8}" srcOrd="1" destOrd="0" presId="urn:microsoft.com/office/officeart/2005/8/layout/equation2"/>
    <dgm:cxn modelId="{B23A6E39-D430-436E-99A8-49B6D974B6F0}" type="presParOf" srcId="{DF0065B1-2FFD-4BCA-94FF-FCAC3B0890D8}" destId="{83CF978E-5830-40AB-909A-7A9D65C9781E}" srcOrd="0" destOrd="0" presId="urn:microsoft.com/office/officeart/2005/8/layout/equation2"/>
    <dgm:cxn modelId="{FFE7AC93-0102-492E-BCF1-21A23A5A351A}" type="presParOf" srcId="{9AAA6F52-88C1-47FC-9EDF-E1D30927234B}" destId="{6EA98D6C-6743-4D8D-9718-1DB08C9AF515}" srcOrd="2" destOrd="0" presId="urn:microsoft.com/office/officeart/2005/8/layout/equation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4AC27-A6A1-4116-877E-5BF749DB3464}">
      <dsp:nvSpPr>
        <dsp:cNvPr id="0" name=""/>
        <dsp:cNvSpPr/>
      </dsp:nvSpPr>
      <dsp:spPr>
        <a:xfrm>
          <a:off x="2031622" y="578"/>
          <a:ext cx="1945857" cy="196104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YORP/Yar Field Code</a:t>
          </a:r>
          <a:endParaRPr lang="en-US" sz="2200" kern="1200" dirty="0"/>
        </a:p>
      </dsp:txBody>
      <dsp:txXfrm>
        <a:off x="2316586" y="287767"/>
        <a:ext cx="1375929" cy="1386669"/>
      </dsp:txXfrm>
    </dsp:sp>
    <dsp:sp modelId="{1A482EC6-E624-4497-9A50-CF16FA9C89D0}">
      <dsp:nvSpPr>
        <dsp:cNvPr id="0" name=""/>
        <dsp:cNvSpPr/>
      </dsp:nvSpPr>
      <dsp:spPr>
        <a:xfrm>
          <a:off x="2726809" y="2039393"/>
          <a:ext cx="555483" cy="555483"/>
        </a:xfrm>
        <a:prstGeom prst="mathPlus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800438" y="2251810"/>
        <a:ext cx="408225" cy="130649"/>
      </dsp:txXfrm>
    </dsp:sp>
    <dsp:sp modelId="{00D01391-8006-4E82-A478-DF203FE9CBCB}">
      <dsp:nvSpPr>
        <dsp:cNvPr id="0" name=""/>
        <dsp:cNvSpPr/>
      </dsp:nvSpPr>
      <dsp:spPr>
        <a:xfrm>
          <a:off x="2014177" y="2672644"/>
          <a:ext cx="1980747" cy="198415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System (Hermite </a:t>
          </a:r>
          <a:r>
            <a:rPr lang="en-GB" sz="2200" kern="1200" dirty="0" err="1"/>
            <a:t>Nbody</a:t>
          </a:r>
          <a:r>
            <a:rPr lang="en-GB" sz="2200" kern="1200" dirty="0"/>
            <a:t>)</a:t>
          </a:r>
          <a:endParaRPr lang="en-US" sz="2200" kern="1200" dirty="0"/>
        </a:p>
      </dsp:txBody>
      <dsp:txXfrm>
        <a:off x="2304251" y="2963217"/>
        <a:ext cx="1400599" cy="1403011"/>
      </dsp:txXfrm>
    </dsp:sp>
    <dsp:sp modelId="{DF0065B1-2FFD-4BCA-94FF-FCAC3B0890D8}">
      <dsp:nvSpPr>
        <dsp:cNvPr id="0" name=""/>
        <dsp:cNvSpPr/>
      </dsp:nvSpPr>
      <dsp:spPr>
        <a:xfrm rot="1821068">
          <a:off x="4070372" y="1511784"/>
          <a:ext cx="576583" cy="24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075416" y="1542257"/>
        <a:ext cx="502981" cy="147205"/>
      </dsp:txXfrm>
    </dsp:sp>
    <dsp:sp modelId="{6EA98D6C-6743-4D8D-9718-1DB08C9AF515}">
      <dsp:nvSpPr>
        <dsp:cNvPr id="0" name=""/>
        <dsp:cNvSpPr/>
      </dsp:nvSpPr>
      <dsp:spPr>
        <a:xfrm>
          <a:off x="4569562" y="1357695"/>
          <a:ext cx="1934958" cy="194198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Asteroids (Hermite </a:t>
          </a:r>
          <a:r>
            <a:rPr lang="en-GB" sz="2200" kern="1200" dirty="0" err="1"/>
            <a:t>Nbody</a:t>
          </a:r>
          <a:r>
            <a:rPr lang="en-GB" sz="2200" kern="1200" dirty="0"/>
            <a:t>)</a:t>
          </a:r>
          <a:endParaRPr lang="en-US" sz="2200" kern="1200" dirty="0"/>
        </a:p>
      </dsp:txBody>
      <dsp:txXfrm>
        <a:off x="4852930" y="1642093"/>
        <a:ext cx="1368222" cy="1373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CF1B-E222-4F42-A7F3-D4B1FE5D682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37E5E-7B60-4F03-A196-87C7C468E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1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In order to accurately target an asteroid, we must be aware of all the forces affecting it: this is important for projects such as DART</a:t>
            </a:r>
          </a:p>
          <a:p>
            <a:pPr marL="171450" indent="-171450">
              <a:buFontTx/>
              <a:buChar char="-"/>
            </a:pPr>
            <a:r>
              <a:rPr lang="en-GB" dirty="0"/>
              <a:t>Also allows us to anticipate where asteroids are going/possible collisions/implications for Earth</a:t>
            </a:r>
          </a:p>
          <a:p>
            <a:pPr marL="171450" indent="-171450">
              <a:buFontTx/>
              <a:buChar char="-"/>
            </a:pPr>
            <a:r>
              <a:rPr lang="en-GB" dirty="0"/>
              <a:t>Simulated light curves can be compared to real observations to detect anomalies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simulation can later be generalized to systems other than the solar system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also be generalized for objects other than asteroids (satellites or planetary remnants)</a:t>
            </a:r>
          </a:p>
          <a:p>
            <a:pPr marL="171450" indent="-171450">
              <a:buFontTx/>
              <a:buChar char="-"/>
            </a:pPr>
            <a:r>
              <a:rPr lang="en-GB" dirty="0"/>
              <a:t>AMUSE does not have implementation to simulate these effects: we were doing something new and interesting, and bridging forces which are not normally combined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3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GB" dirty="0"/>
                  <a:t>These are two effects of the same physical phenomenon. When the asteroid is heated by the sun, some of the photons are scattered, while others are absorbed and later re-radiated. This results in two forces: a torque that affects the asteroid’s rotation rate (YORP), and a radially outward thrust that affects the asteroid’s orbit (</a:t>
                </a:r>
                <a:r>
                  <a:rPr lang="en-GB" dirty="0" err="1"/>
                  <a:t>Yarkovsky</a:t>
                </a:r>
                <a:r>
                  <a:rPr lang="en-GB" dirty="0"/>
                  <a:t>).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The forces are very small; they affect asteroids smaller than ~40km in diameter on timescales of millions to billions of years</a:t>
                </a:r>
              </a:p>
              <a:p>
                <a:pPr marL="171450" indent="-171450" algn="l">
                  <a:buFontTx/>
                  <a:buChar char="-"/>
                </a:pPr>
                <a:r>
                  <a:rPr lang="en-GB" dirty="0"/>
                  <a:t>We use the simplest solution with Lambert’s law </a:t>
                </a:r>
              </a:p>
              <a:p>
                <a:pPr algn="l"/>
                <a:r>
                  <a:rPr lang="en-GB" dirty="0"/>
                  <a:t>F = incident flux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𝑠𝑐𝑎</m:t>
                        </m:r>
                      </m:sup>
                    </m:sSubSup>
                  </m:oMath>
                </a14:m>
                <a:r>
                  <a:rPr lang="en-US" dirty="0"/>
                  <a:t> = surface scattering components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/>
                  <a:t> = surface normal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unit vector in direction of sun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surface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sun direction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GB" dirty="0"/>
                  <a:t>These are two effects of the same physical phenomenon. When the asteroid is heated by the sun, some of the photons are scattered, while others are absorbed and later re-radiated. This results in two forces: a torque that affects the asteroid’s rotation rate (YORP), and a radially outward thrust that affects the asteroid’s orbit (</a:t>
                </a:r>
                <a:r>
                  <a:rPr lang="en-GB" dirty="0" err="1"/>
                  <a:t>Yarkovsky</a:t>
                </a:r>
                <a:r>
                  <a:rPr lang="en-GB" dirty="0"/>
                  <a:t>).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The forces are very small; they affect asteroids smaller than ~40km in diameter on timescales of millions to billions of years</a:t>
                </a:r>
              </a:p>
              <a:p>
                <a:pPr marL="171450" indent="-171450" algn="l">
                  <a:buFontTx/>
                  <a:buChar char="-"/>
                </a:pPr>
                <a:r>
                  <a:rPr lang="en-GB" dirty="0"/>
                  <a:t>We use the simplest solution with Lambert’s law </a:t>
                </a:r>
              </a:p>
              <a:p>
                <a:pPr algn="l"/>
                <a:r>
                  <a:rPr lang="en-GB" dirty="0"/>
                  <a:t>F = incident flux</a:t>
                </a:r>
              </a:p>
              <a:p>
                <a:pPr algn="l"/>
                <a:r>
                  <a:rPr lang="en-GB" b="0" i="0">
                    <a:latin typeface="Cambria Math" panose="02040503050406030204" pitchFamily="18" charset="0"/>
                  </a:rPr>
                  <a:t>𝐾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n-GB" b="0" i="0">
                    <a:latin typeface="Cambria Math" panose="02040503050406030204" pitchFamily="18" charset="0"/>
                  </a:rPr>
                  <a:t>𝑖^𝑠𝑐𝑎</a:t>
                </a:r>
                <a:r>
                  <a:rPr lang="en-US" dirty="0"/>
                  <a:t> = surface scattering components</a:t>
                </a:r>
              </a:p>
              <a:p>
                <a:pPr algn="l"/>
                <a:r>
                  <a:rPr lang="en-GB" b="1" i="0">
                    <a:latin typeface="Cambria Math" panose="02040503050406030204" pitchFamily="18" charset="0"/>
                  </a:rPr>
                  <a:t>"n" </a:t>
                </a:r>
                <a:r>
                  <a:rPr lang="en-GB" b="0" i="0">
                    <a:latin typeface="Cambria Math" panose="02040503050406030204" pitchFamily="18" charset="0"/>
                  </a:rPr>
                  <a:t>_</a:t>
                </a:r>
                <a:r>
                  <a:rPr lang="en-GB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⊥</a:t>
                </a:r>
                <a:r>
                  <a:rPr lang="en-US" dirty="0"/>
                  <a:t> = surface normal</a:t>
                </a:r>
              </a:p>
              <a:p>
                <a:pPr algn="l"/>
                <a:r>
                  <a:rPr lang="en-GB" b="1" i="0">
                    <a:latin typeface="Cambria Math" panose="02040503050406030204" pitchFamily="18" charset="0"/>
                  </a:rPr>
                  <a:t>"n" </a:t>
                </a:r>
                <a:r>
                  <a:rPr lang="en-GB" b="0" i="0">
                    <a:latin typeface="Cambria Math" panose="02040503050406030204" pitchFamily="18" charset="0"/>
                  </a:rPr>
                  <a:t>_0</a:t>
                </a:r>
                <a:r>
                  <a:rPr lang="en-US" dirty="0"/>
                  <a:t> = unit vector in direction of sun</a:t>
                </a:r>
              </a:p>
              <a:p>
                <a:pPr algn="l"/>
                <a:r>
                  <a:rPr lang="en-GB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𝜇_</a:t>
                </a:r>
                <a:r>
                  <a:rPr lang="en-GB" i="0">
                    <a:latin typeface="Cambria Math" panose="02040503050406030204" pitchFamily="18" charset="0"/>
                  </a:rPr>
                  <a:t>0</a:t>
                </a:r>
                <a:r>
                  <a:rPr lang="en-US" dirty="0"/>
                  <a:t> = </a:t>
                </a:r>
                <a:r>
                  <a:rPr lang="en-GB" b="1" i="0">
                    <a:latin typeface="Cambria Math" panose="02040503050406030204" pitchFamily="18" charset="0"/>
                  </a:rPr>
                  <a:t>"n" _</a:t>
                </a:r>
                <a:r>
                  <a:rPr lang="en-GB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⊥∙</a:t>
                </a:r>
                <a:r>
                  <a:rPr lang="en-US" dirty="0"/>
                  <a:t> </a:t>
                </a:r>
                <a:r>
                  <a:rPr lang="en-GB" b="1" i="0">
                    <a:latin typeface="Cambria Math" panose="02040503050406030204" pitchFamily="18" charset="0"/>
                  </a:rPr>
                  <a:t>"n" _</a:t>
                </a:r>
                <a:r>
                  <a:rPr lang="en-GB" i="0">
                    <a:latin typeface="Cambria Math" panose="02040503050406030204" pitchFamily="18" charset="0"/>
                  </a:rPr>
                  <a:t>0</a:t>
                </a:r>
                <a:r>
                  <a:rPr lang="en-US" dirty="0"/>
                  <a:t> = surface </a:t>
                </a:r>
                <a:r>
                  <a:rPr lang="en-GB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lang="en-US" dirty="0"/>
                  <a:t> sun direction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86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Used a program that would create patches of equal size on a cube, then morph that cube into a sphere with the same radius</a:t>
            </a:r>
          </a:p>
          <a:p>
            <a:pPr marL="171450" indent="-171450">
              <a:buFontTx/>
              <a:buChar char="-"/>
            </a:pPr>
            <a:r>
              <a:rPr lang="en-GB" dirty="0"/>
              <a:t>Normal vectors found from the </a:t>
            </a:r>
            <a:r>
              <a:rPr lang="en-GB" dirty="0" err="1"/>
              <a:t>center</a:t>
            </a:r>
            <a:r>
              <a:rPr lang="en-GB" dirty="0"/>
              <a:t> of each patch by conserving the normal vectors from the cube, or failing that, by assuming patch flatness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needed these normal vectors to calculate flux directions (we will talk more about this in the field code section)</a:t>
            </a:r>
          </a:p>
          <a:p>
            <a:pPr marL="171450" indent="-171450">
              <a:buFontTx/>
              <a:buChar char="-"/>
            </a:pPr>
            <a:r>
              <a:rPr lang="en-GB" dirty="0"/>
              <a:t>[There is some overlap at the edges of the sphere: how is this accounted for?]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This configuration is generalizable to weirdly-shaped asteroids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51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Asteroids is a subclass of AMUSE Particle [Explain how this is different from AMUSE Particles and why we chose Particle]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get_albedo_emissivity</a:t>
            </a:r>
            <a:r>
              <a:rPr lang="en-GB" dirty="0"/>
              <a:t> either takes an array input for albedo and emissivity, or initializes random values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get_acceleration</a:t>
            </a:r>
            <a:r>
              <a:rPr lang="en-GB" dirty="0"/>
              <a:t> is where the field code is stored. Given the directions to the star and observer, it calculates the </a:t>
            </a:r>
            <a:r>
              <a:rPr lang="en-GB" dirty="0" err="1"/>
              <a:t>YORPkovsky</a:t>
            </a:r>
            <a:r>
              <a:rPr lang="en-GB" dirty="0"/>
              <a:t> forces on the asteroid patch by patch and returns accelerations using the math from a few slides ago. The directions are calculated in the System class.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YORP/</a:t>
            </a:r>
            <a:r>
              <a:rPr lang="en-GB" dirty="0" err="1"/>
              <a:t>Yarkovsky</a:t>
            </a:r>
            <a:r>
              <a:rPr lang="en-GB" dirty="0"/>
              <a:t> code created from scratch, specifically for this project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get_flux</a:t>
            </a:r>
            <a:r>
              <a:rPr lang="en-GB" dirty="0"/>
              <a:t> calculates the sum of the reflected flux and re-emitted flux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err="1"/>
              <a:t>Reflection_reception</a:t>
            </a:r>
            <a:r>
              <a:rPr lang="en-GB" dirty="0"/>
              <a:t>: checks whether the observer can see the reflected flux from the asteroid</a:t>
            </a:r>
          </a:p>
          <a:p>
            <a:pPr marL="171450" indent="-171450">
              <a:buFontTx/>
              <a:buChar char="-"/>
            </a:pPr>
            <a:r>
              <a:rPr lang="en-GB" dirty="0"/>
              <a:t>System is a subclass of AMUSE Particles that initializes input bodies into a solar system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get_directions</a:t>
            </a:r>
            <a:r>
              <a:rPr lang="en-GB" dirty="0"/>
              <a:t> calculates the directions, then </a:t>
            </a:r>
            <a:r>
              <a:rPr lang="en-GB" dirty="0" err="1"/>
              <a:t>calculate_flux</a:t>
            </a:r>
            <a:r>
              <a:rPr lang="en-GB" dirty="0"/>
              <a:t> plugs them into </a:t>
            </a:r>
            <a:r>
              <a:rPr lang="en-GB" dirty="0" err="1"/>
              <a:t>asteroid.get_flux</a:t>
            </a:r>
            <a:r>
              <a:rPr lang="en-GB" dirty="0"/>
              <a:t>. System stores that flux where it can be called by plotting code to create light curves.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get_gravity_at_point</a:t>
            </a:r>
            <a:r>
              <a:rPr lang="en-GB" dirty="0"/>
              <a:t> is the function called by the bridge to be able to evolve the system. It calculates accelerations on all inputs using </a:t>
            </a:r>
            <a:r>
              <a:rPr lang="en-GB" dirty="0" err="1"/>
              <a:t>asteroid.get_acceleration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solar system: Sun, Earth, Jupiter</a:t>
            </a:r>
          </a:p>
          <a:p>
            <a:r>
              <a:rPr lang="en-GB" dirty="0"/>
              <a:t> - This is a hierarchical bridge because we have multiple systems talking to Asteroids</a:t>
            </a:r>
          </a:p>
          <a:p>
            <a:r>
              <a:rPr lang="en-GB" dirty="0"/>
              <a:t> - Note that we do NOT have the asteroids talk back to the solar system; its effects on the SS bodies are negligible</a:t>
            </a:r>
          </a:p>
          <a:p>
            <a:r>
              <a:rPr lang="en-GB" dirty="0"/>
              <a:t> - [Why did we use Hermite vs ph4? Something about tree codes]</a:t>
            </a:r>
          </a:p>
          <a:p>
            <a:r>
              <a:rPr lang="en-GB" dirty="0"/>
              <a:t> - </a:t>
            </a:r>
            <a:r>
              <a:rPr lang="en-GB" dirty="0" err="1"/>
              <a:t>ast_gravity_code</a:t>
            </a:r>
            <a:r>
              <a:rPr lang="en-GB" dirty="0"/>
              <a:t> perturbed by both ss_gravity_code and system: system contains </a:t>
            </a:r>
            <a:r>
              <a:rPr lang="en-GB" dirty="0" err="1"/>
              <a:t>get_gravity_at_point</a:t>
            </a:r>
            <a:r>
              <a:rPr lang="en-GB" dirty="0"/>
              <a:t>, which calls the field code from the Asteroid class.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Increase the force by a factor of a few thousand so that the effect is visible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7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- Explain how in the flux plot we can see that the temperature function is piecewise rather than smooth (if we don’t manage to implement this before Wednesday)</a:t>
            </a:r>
          </a:p>
          <a:p>
            <a:r>
              <a:rPr lang="en-GB" dirty="0"/>
              <a:t> - We can take eccentricity and inclination into account by making sure all binaries are created, i.e. initializing the system with </a:t>
            </a:r>
            <a:r>
              <a:rPr lang="en-GB" dirty="0" err="1"/>
              <a:t>make_binary_from_orbital_elements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0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B7FA-9C6A-0879-8B2F-A5382536D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20FAD-C3DA-8203-EA84-7CFE9A704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796C-6FB8-0176-9957-8A99CFD3A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57F10-A0AD-41DE-AB0A-520B2984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41CAF-AA60-CB98-56E5-FD2C8DA4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8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31AC-4BCD-0D69-C6A7-0F704E36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EB156-47C1-2944-10CF-724EB418A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001C1-8D4C-E1E7-221A-3E84B46F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0BD1A-6F69-1019-3E65-FE1D8DA9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F545F-F4EF-C8C3-3E1B-C99B0B84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BC9E7-9A39-A9FB-CB72-528B77690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0F328-2573-D56C-D397-4146A27B7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CCC8B-F382-EA47-3ACE-9E5988BB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129F-B3E8-3841-7C70-746609EE6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9794A-B484-5F00-8BE4-B8A1426E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2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8DCC-A188-BA85-821A-68C19C2A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BA3C7-9C3C-5D5F-0E44-7EDC3AC93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5045D-DCCD-6A46-FCB5-B613E225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5C158-A6E7-791E-A894-A267BF8A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8B70B-5520-5B6C-503E-79D0812B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5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85A5-623E-8F55-D55E-B741A5F7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55496-7F4A-2532-963A-A4F902564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95D74-13A9-CD8C-EBB1-1374F061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D30C9-FCC6-D94C-F96C-04F5C880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88D8C-EABA-D740-C47C-77080072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8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7243-1BEB-0C16-E52B-A8C61BA2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F7C6-5051-E964-15A2-31BB7F791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52A71-7C21-1E80-693B-EBFDAF130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50C6-F8F2-CDA5-8E5F-29E78A6D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92DAF-3E25-F99C-18ED-F708A308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DE279-30C9-46E8-E63E-FE5B0234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3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E7ED-E32D-8A0D-7F06-34FE7784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8EC57-277F-B040-82FE-E80D856B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DFE9-0351-91AE-811A-FAE600C82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E2922-11C4-FB11-8523-FC3DDAB9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A50D0-0516-8DD5-6E36-0B4F669E8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969D6-7784-AA4C-D40E-68A4F393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844FC-6921-D1C7-DDD1-44B8783D9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EB6C4B-5C38-1DA6-0E11-8B4AACA0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6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A15A-6A1B-DE92-CBB1-F8BC463D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9A7B3-5934-F4A4-49D5-A7ED8360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A1F85-6955-CB41-7952-5DE51B42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A53A3-7D44-76DB-FBC0-9C039EFB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1F11-526A-BEC3-63D9-4599D1D3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EB207-D4B5-F5F9-5DBA-14B757C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7BAC-C2F5-015D-58F0-29A58E8D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0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DBF1-7675-A15C-07F4-F18EBAED5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5A2A-30AE-DC49-1A04-DC8E3BA63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0880A-47D0-70E2-6F8F-CAAE8CCC1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8CE25-603A-8EE2-7F1B-92EF0DDA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74650-A933-EB99-275E-25CB06C0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92C1D-A954-064D-DE5D-8231835E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8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FC3A-656E-CD57-B3D0-A22943B3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09F9F-80CE-2FB4-5F31-8D917540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92D61-5F3C-7000-F820-49469BB00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8F7D2-7448-437E-FAD2-849BEB68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FC1AF-B3B3-F8BD-BF6F-B666ACAE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1F9AA-6FD6-0CB0-1833-3EBDB4F8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2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97A9F-751A-EEAB-44A4-8B34CDFE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79E90-C428-9DE5-4499-B0DE96B0F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054F9-923D-FC8B-D2CE-4C49B3F16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F3B29-DE6C-4590-B7E0-ABD9FBB24F63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4EF8A-92D2-B5ED-86C6-88A8F8DCC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EFCF9-68D5-BF63-CD45-C6A178F7D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4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4" descr="Curved land ridges">
            <a:extLst>
              <a:ext uri="{FF2B5EF4-FFF2-40B4-BE49-F238E27FC236}">
                <a16:creationId xmlns:a16="http://schemas.microsoft.com/office/drawing/2014/main" id="{6EFB66C7-8953-5E0A-4A04-24AFE96ED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2" t="2206" r="2200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B6002-8DA1-BD75-830D-C1C94FCD0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latin typeface="Gadugi" panose="020B0502040204020203" pitchFamily="34" charset="0"/>
                <a:ea typeface="Gadugi" panose="020B0502040204020203" pitchFamily="34" charset="0"/>
              </a:rPr>
              <a:t>AMUSE Asteroids</a:t>
            </a:r>
            <a:endParaRPr lang="en-US" sz="4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DB379-2D21-E810-923E-221C7E480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227746" cy="1208141"/>
          </a:xfrm>
        </p:spPr>
        <p:txBody>
          <a:bodyPr>
            <a:normAutofit/>
          </a:bodyPr>
          <a:lstStyle/>
          <a:p>
            <a:r>
              <a:rPr lang="en-GB" sz="2000" dirty="0" err="1">
                <a:latin typeface="Gadugi" panose="020B0502040204020203" pitchFamily="34" charset="0"/>
                <a:ea typeface="Gadugi" panose="020B0502040204020203" pitchFamily="34" charset="0"/>
              </a:rPr>
              <a:t>Tünde</a:t>
            </a:r>
            <a:r>
              <a:rPr lang="en-GB" sz="2000" dirty="0">
                <a:latin typeface="Gadugi" panose="020B0502040204020203" pitchFamily="34" charset="0"/>
                <a:ea typeface="Gadugi" panose="020B0502040204020203" pitchFamily="34" charset="0"/>
              </a:rPr>
              <a:t> Meijer, </a:t>
            </a:r>
            <a:r>
              <a:rPr lang="en-GB" sz="2000" dirty="0" err="1">
                <a:latin typeface="Gadugi" panose="020B0502040204020203" pitchFamily="34" charset="0"/>
                <a:ea typeface="Gadugi" panose="020B0502040204020203" pitchFamily="34" charset="0"/>
              </a:rPr>
              <a:t>Kutay</a:t>
            </a:r>
            <a:r>
              <a:rPr lang="en-GB" sz="2000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GB" sz="2000" dirty="0" err="1">
                <a:latin typeface="Gadugi" panose="020B0502040204020203" pitchFamily="34" charset="0"/>
                <a:ea typeface="Gadugi" panose="020B0502040204020203" pitchFamily="34" charset="0"/>
              </a:rPr>
              <a:t>Nazli</a:t>
            </a:r>
            <a:r>
              <a:rPr lang="en-GB" sz="2000" dirty="0">
                <a:latin typeface="Gadugi" panose="020B0502040204020203" pitchFamily="34" charset="0"/>
                <a:ea typeface="Gadugi" panose="020B0502040204020203" pitchFamily="34" charset="0"/>
              </a:rPr>
              <a:t>, Claire Olde Loohuis</a:t>
            </a:r>
            <a:endParaRPr lang="en-US" sz="20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Comet">
            <a:extLst>
              <a:ext uri="{FF2B5EF4-FFF2-40B4-BE49-F238E27FC236}">
                <a16:creationId xmlns:a16="http://schemas.microsoft.com/office/drawing/2014/main" id="{9C46DA27-4291-F0D8-FD94-7938BD0C0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064" y="1170000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3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1993-8F1F-F20A-C387-3B69058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Extra Ideas</a:t>
            </a:r>
            <a:endParaRPr lang="en-US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omet">
            <a:extLst>
              <a:ext uri="{FF2B5EF4-FFF2-40B4-BE49-F238E27FC236}">
                <a16:creationId xmlns:a16="http://schemas.microsoft.com/office/drawing/2014/main" id="{399CA207-ADFD-0B1C-9CA2-684CEA99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0A090-7A1B-728C-FA2F-A35F1411F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2181"/>
            <a:ext cx="10515600" cy="410080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Smooth temperature function</a:t>
            </a:r>
          </a:p>
          <a:p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Multiple asteroids</a:t>
            </a:r>
          </a:p>
          <a:p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Observationally accurate albedo</a:t>
            </a:r>
          </a:p>
          <a:p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Non-solar system (multiple stars, different planets/resonances, etc.)</a:t>
            </a:r>
          </a:p>
          <a:p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Non-asteroid objects</a:t>
            </a:r>
          </a:p>
          <a:p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Taking eccentricity and inclination into account</a:t>
            </a:r>
          </a:p>
          <a:p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list goes on…</a:t>
            </a:r>
          </a:p>
        </p:txBody>
      </p:sp>
    </p:spTree>
    <p:extLst>
      <p:ext uri="{BB962C8B-B14F-4D97-AF65-F5344CB8AC3E}">
        <p14:creationId xmlns:p14="http://schemas.microsoft.com/office/powerpoint/2010/main" val="257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03CF-A35C-EDB4-0865-ECEAD5B0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Project Overview</a:t>
            </a:r>
            <a:endParaRPr lang="en-US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8255-8EA1-79A6-7F0B-CEC96473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35" y="2271137"/>
            <a:ext cx="11069849" cy="4227981"/>
          </a:xfrm>
        </p:spPr>
        <p:txBody>
          <a:bodyPr>
            <a:normAutofit fontScale="92500" lnSpcReduction="10000"/>
          </a:bodyPr>
          <a:lstStyle/>
          <a:p>
            <a:r>
              <a:rPr lang="en-GB" sz="30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Intention:</a:t>
            </a:r>
          </a:p>
          <a:p>
            <a:pPr lvl="1"/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Implement the YORP (</a:t>
            </a:r>
            <a:r>
              <a:rPr lang="en-US" sz="26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Yarkovsky</a:t>
            </a:r>
            <a:r>
              <a:rPr lang="en-US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-O'Keefe-</a:t>
            </a:r>
            <a:r>
              <a:rPr lang="en-US" sz="26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Radzievskii</a:t>
            </a:r>
            <a:r>
              <a:rPr lang="en-US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-Paddack)</a:t>
            </a:r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 and </a:t>
            </a:r>
            <a:r>
              <a:rPr lang="en-GB" sz="26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Yarkovsky</a:t>
            </a:r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 effects into AMUSE in order to accurately simulate asteroid orbits in our solar system</a:t>
            </a:r>
          </a:p>
          <a:p>
            <a:pPr lvl="1"/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Be able to return asteroid light curves from various points in space</a:t>
            </a:r>
          </a:p>
          <a:p>
            <a:r>
              <a:rPr lang="en-GB" sz="30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Code:</a:t>
            </a:r>
          </a:p>
          <a:p>
            <a:pPr lvl="1"/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Asteroid and solar system initialization</a:t>
            </a:r>
          </a:p>
          <a:p>
            <a:pPr lvl="1"/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Functionality for different asteroid shapes</a:t>
            </a:r>
          </a:p>
          <a:p>
            <a:pPr lvl="1"/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Field code</a:t>
            </a:r>
          </a:p>
          <a:p>
            <a:pPr lvl="1"/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Gravity solver and n-body</a:t>
            </a:r>
          </a:p>
          <a:p>
            <a:pPr lvl="1"/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haroni" panose="020B0604020202020204" pitchFamily="2" charset="-79"/>
              </a:rPr>
              <a:t>Bridge between n-body and radiation</a:t>
            </a:r>
            <a:endParaRPr lang="en-US" sz="20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  <a:cs typeface="Aharoni" panose="020B0604020202020204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79220F3B-7873-915E-C4F1-054FB1DE0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03CF-A35C-EDB4-0865-ECEAD5B0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Scientific Justification</a:t>
            </a:r>
            <a:endParaRPr lang="en-US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8255-8EA1-79A6-7F0B-CEC96473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2" y="2374894"/>
            <a:ext cx="10786187" cy="3905590"/>
          </a:xfrm>
        </p:spPr>
        <p:txBody>
          <a:bodyPr>
            <a:normAutofit/>
          </a:bodyPr>
          <a:lstStyle/>
          <a:p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Accurately trace asteroid orbits in the event that they need to be landed on or destroyed</a:t>
            </a:r>
          </a:p>
          <a:p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Simulate light curves from any observation point</a:t>
            </a:r>
          </a:p>
          <a:p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Track the evolution of asteroids, i.e. when they will experience mass loss, shedding, or be broken up</a:t>
            </a:r>
          </a:p>
          <a:p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Generalizable: multiple asteroids, non-solar systems, non-asteroid objects</a:t>
            </a:r>
          </a:p>
          <a:p>
            <a:pPr lvl="1"/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[Note: currently only generalizable for convex asteroid shapes]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113D765D-E11B-B98F-B47D-F9237108E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0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1993-8F1F-F20A-C387-3B69058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Mathematical Background</a:t>
            </a:r>
            <a:endParaRPr lang="en-US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AC8A6-97F2-5F7D-47A8-89C547DD6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295" y="2398956"/>
                <a:ext cx="10306038" cy="411012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d>
                      <m:d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𝑠𝑐𝑎</m:t>
                            </m:r>
                          </m:sup>
                        </m:sSubSup>
                        <m:sSub>
                          <m:sSub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22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𝑠𝑐𝑎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GB" sz="2200" b="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sSub>
                      <m:sSub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m:rPr>
                        <m:nor/>
                      </m:rPr>
                      <a:rPr lang="en-GB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endParaRPr lang="en-GB" sz="22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After approximation:</a:t>
                </a:r>
              </a:p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𝐴𝐹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𝜖𝜎</m:t>
                        </m:r>
                        <m:sSup>
                          <m:sSup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 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Temperature cannot be assumed to be constant, but using conservation of energy and the Lambert and </a:t>
                </a:r>
                <a:r>
                  <a:rPr lang="en-US" sz="2400" dirty="0" err="1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Rubincam</a:t>
                </a:r>
                <a:r>
                  <a:rPr lang="en-US" sz="2400" dirty="0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 approximations:</a:t>
                </a:r>
              </a:p>
              <a:p>
                <a14:m>
                  <m:oMath xmlns:m="http://schemas.openxmlformats.org/officeDocument/2006/math"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𝜖𝜎</m:t>
                    </m:r>
                    <m:sSup>
                      <m:s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 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AC8A6-97F2-5F7D-47A8-89C547DD6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295" y="2398956"/>
                <a:ext cx="10306038" cy="4110127"/>
              </a:xfrm>
              <a:blipFill>
                <a:blip r:embed="rId3"/>
                <a:stretch>
                  <a:fillRect l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7CB081-5546-22F4-EDFE-996DD22CAB35}"/>
                  </a:ext>
                </a:extLst>
              </p:cNvPr>
              <p:cNvSpPr txBox="1"/>
              <p:nvPr/>
            </p:nvSpPr>
            <p:spPr>
              <a:xfrm>
                <a:off x="6096000" y="3765884"/>
                <a:ext cx="2497873" cy="156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p>
                    </m:sSubSup>
                    <m:d>
                      <m:d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d>
                      <m:d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7CB081-5546-22F4-EDFE-996DD22C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65884"/>
                <a:ext cx="2497873" cy="1562992"/>
              </a:xfrm>
              <a:prstGeom prst="rect">
                <a:avLst/>
              </a:prstGeom>
              <a:blipFill>
                <a:blip r:embed="rId4"/>
                <a:stretch>
                  <a:fillRect l="-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2C61D-CD87-8370-132C-2F2AD1F29751}"/>
                  </a:ext>
                </a:extLst>
              </p:cNvPr>
              <p:cNvSpPr txBox="1"/>
              <p:nvPr/>
            </p:nvSpPr>
            <p:spPr>
              <a:xfrm>
                <a:off x="6096000" y="2518522"/>
                <a:ext cx="2071784" cy="1617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GB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Sup>
                              <m:sSubSupPr>
                                <m:ctrlP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2C61D-CD87-8370-132C-2F2AD1F29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18522"/>
                <a:ext cx="2071784" cy="1617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omet">
            <a:extLst>
              <a:ext uri="{FF2B5EF4-FFF2-40B4-BE49-F238E27FC236}">
                <a16:creationId xmlns:a16="http://schemas.microsoft.com/office/drawing/2014/main" id="{399CA207-ADFD-0B1C-9CA2-684CEA990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570015" y="1616402"/>
            <a:ext cx="39505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6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CubeSphere</a:t>
            </a:r>
            <a:r>
              <a:rPr lang="en-GB" sz="26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 to create asteroid patches</a:t>
            </a:r>
            <a:endParaRPr lang="en-US" sz="26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3" name="Picture 2" descr="Sphere showing ">
            <a:extLst>
              <a:ext uri="{FF2B5EF4-FFF2-40B4-BE49-F238E27FC236}">
                <a16:creationId xmlns:a16="http://schemas.microsoft.com/office/drawing/2014/main" id="{C45C51A5-0C0A-9C98-F25C-4CE77E0BAD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B0000"/>
              </a:clrFrom>
              <a:clrTo>
                <a:srgbClr val="EB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" r="8769"/>
          <a:stretch/>
        </p:blipFill>
        <p:spPr>
          <a:xfrm>
            <a:off x="5761985" y="1455495"/>
            <a:ext cx="4860000" cy="4693206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AMUSE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5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A69CFD-508F-17E6-4360-A3CDF521E641}"/>
              </a:ext>
            </a:extLst>
          </p:cNvPr>
          <p:cNvSpPr/>
          <p:nvPr/>
        </p:nvSpPr>
        <p:spPr>
          <a:xfrm>
            <a:off x="6026212" y="1700410"/>
            <a:ext cx="4402309" cy="4158965"/>
          </a:xfrm>
          <a:prstGeom prst="roundRect">
            <a:avLst/>
          </a:prstGeom>
          <a:solidFill>
            <a:schemeClr val="accent2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1B2016-2F30-9A5D-723A-ED9171C3D849}"/>
              </a:ext>
            </a:extLst>
          </p:cNvPr>
          <p:cNvSpPr/>
          <p:nvPr/>
        </p:nvSpPr>
        <p:spPr>
          <a:xfrm>
            <a:off x="1280340" y="1700410"/>
            <a:ext cx="4402309" cy="4158965"/>
          </a:xfrm>
          <a:prstGeom prst="roundRect">
            <a:avLst/>
          </a:prstGeom>
          <a:solidFill>
            <a:schemeClr val="accent2"/>
          </a:solidFill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94108-44F4-DFAC-3248-E19CA270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AMUSE Overview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C20D6B-A551-2A4D-0A45-769197F28406}"/>
              </a:ext>
            </a:extLst>
          </p:cNvPr>
          <p:cNvSpPr txBox="1"/>
          <p:nvPr/>
        </p:nvSpPr>
        <p:spPr>
          <a:xfrm>
            <a:off x="1352997" y="2064601"/>
            <a:ext cx="4648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Asteroids: Particle class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3C291-0EE8-AC6B-45C7-90066A6F8922}"/>
              </a:ext>
            </a:extLst>
          </p:cNvPr>
          <p:cNvSpPr txBox="1"/>
          <p:nvPr/>
        </p:nvSpPr>
        <p:spPr>
          <a:xfrm>
            <a:off x="6152732" y="2064601"/>
            <a:ext cx="4355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System: Particles class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E0681A3D-143F-7F99-A4A5-3A41A364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75C42-2861-045E-C087-8A5132C46F2E}"/>
              </a:ext>
            </a:extLst>
          </p:cNvPr>
          <p:cNvSpPr txBox="1"/>
          <p:nvPr/>
        </p:nvSpPr>
        <p:spPr>
          <a:xfrm>
            <a:off x="1413392" y="2861939"/>
            <a:ext cx="430912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get_albedo_emissivity</a:t>
            </a:r>
            <a:endParaRPr lang="en-GB" sz="28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get_acceleration</a:t>
            </a:r>
            <a:r>
              <a:rPr lang="en-GB" sz="28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    (field code)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get_flux</a:t>
            </a:r>
            <a:endParaRPr lang="en-GB" sz="28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E049E-EC2A-EB4B-07F8-1EABD8A62A14}"/>
              </a:ext>
            </a:extLst>
          </p:cNvPr>
          <p:cNvSpPr txBox="1"/>
          <p:nvPr/>
        </p:nvSpPr>
        <p:spPr>
          <a:xfrm>
            <a:off x="5946482" y="2998075"/>
            <a:ext cx="430912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get_directions</a:t>
            </a:r>
            <a:endParaRPr lang="en-GB" sz="28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calculate_flux</a:t>
            </a:r>
            <a:endParaRPr lang="en-GB" sz="28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get_gravity_at_point</a:t>
            </a:r>
            <a:endParaRPr lang="en-GB" sz="28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8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E0681A3D-143F-7F99-A4A5-3A41A364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A4CBAB-69CD-09DC-EE24-3821A3D7A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172" y="1462842"/>
            <a:ext cx="5561586" cy="3526144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Evolve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Solar system: Hermite n-body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Asteroids: Hermite n-body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Asteroids perturbed by field code</a:t>
            </a:r>
          </a:p>
          <a:p>
            <a:pPr lvl="1"/>
            <a:r>
              <a:rPr lang="en-GB" sz="28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Evolved on a timestep of ¼ year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6ABE0A-175E-43F7-31ED-B53FEE2F5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0115536"/>
              </p:ext>
            </p:extLst>
          </p:nvPr>
        </p:nvGraphicFramePr>
        <p:xfrm>
          <a:off x="-1097125" y="1415746"/>
          <a:ext cx="8518699" cy="4657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767000D8-A3F7-CD6E-821A-5CF9407A9D7E}"/>
              </a:ext>
            </a:extLst>
          </p:cNvPr>
          <p:cNvGrpSpPr/>
          <p:nvPr/>
        </p:nvGrpSpPr>
        <p:grpSpPr>
          <a:xfrm rot="17746870">
            <a:off x="2873932" y="4257893"/>
            <a:ext cx="576583" cy="245341"/>
            <a:chOff x="4070372" y="1511784"/>
            <a:chExt cx="576583" cy="245341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9CABA2F9-DCC0-F92F-0B1B-5821677321B5}"/>
                </a:ext>
              </a:extLst>
            </p:cNvPr>
            <p:cNvSpPr/>
            <p:nvPr/>
          </p:nvSpPr>
          <p:spPr>
            <a:xfrm rot="1821068">
              <a:off x="4070372" y="1511784"/>
              <a:ext cx="576583" cy="24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Right 4">
              <a:extLst>
                <a:ext uri="{FF2B5EF4-FFF2-40B4-BE49-F238E27FC236}">
                  <a16:creationId xmlns:a16="http://schemas.microsoft.com/office/drawing/2014/main" id="{3ABF7A8A-1AE5-F68D-4EE0-E4E6A07CC01E}"/>
                </a:ext>
              </a:extLst>
            </p:cNvPr>
            <p:cNvSpPr txBox="1"/>
            <p:nvPr/>
          </p:nvSpPr>
          <p:spPr>
            <a:xfrm rot="1821068">
              <a:off x="4075416" y="1542257"/>
              <a:ext cx="502981" cy="147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24A1A9-F223-822C-57D6-9C6D657E21C3}"/>
              </a:ext>
            </a:extLst>
          </p:cNvPr>
          <p:cNvSpPr txBox="1"/>
          <p:nvPr/>
        </p:nvSpPr>
        <p:spPr>
          <a:xfrm>
            <a:off x="5739162" y="4546694"/>
            <a:ext cx="64801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#Assemble the bridge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bridgey_bridge = bridge.</a:t>
            </a:r>
            <a:r>
              <a:rPr lang="en-GB" sz="1600" dirty="0">
                <a:solidFill>
                  <a:schemeClr val="accent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Bridge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(use_threading=</a:t>
            </a:r>
            <a:r>
              <a:rPr lang="en-GB" sz="1600" dirty="0">
                <a:solidFill>
                  <a:schemeClr val="accent2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False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) bridgey_bridge.</a:t>
            </a:r>
            <a:r>
              <a:rPr lang="en-GB" sz="1600" dirty="0">
                <a:solidFill>
                  <a:schemeClr val="accent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add_system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(ss_gravity_code, ())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bridgey_bridge.</a:t>
            </a:r>
            <a:r>
              <a:rPr lang="en-GB" sz="1600" dirty="0">
                <a:solidFill>
                  <a:schemeClr val="accent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add_system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(ss_gravity_code, 				   (ss_gravity_code, system))</a:t>
            </a:r>
          </a:p>
          <a:p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bridgey_bridge.</a:t>
            </a:r>
            <a:r>
              <a:rPr lang="en-GB" sz="1600" dirty="0">
                <a:solidFill>
                  <a:srgbClr val="CC3300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timestep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 = timestep | 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u.</a:t>
            </a:r>
            <a:r>
              <a:rPr lang="en-GB" sz="1600" dirty="0" err="1">
                <a:solidFill>
                  <a:srgbClr val="CC3300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yr</a:t>
            </a:r>
            <a:endParaRPr lang="en-GB" sz="1600" dirty="0">
              <a:solidFill>
                <a:srgbClr val="CC3300"/>
              </a:solidFill>
              <a:latin typeface="Courier New" panose="02070309020205020404" pitchFamily="49" charset="0"/>
              <a:ea typeface="FangSong" panose="020B0503020204020204" pitchFamily="49" charset="-122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AF8A7AD-5DD4-CCEC-A124-F33A70FE7C1F}"/>
              </a:ext>
            </a:extLst>
          </p:cNvPr>
          <p:cNvSpPr txBox="1">
            <a:spLocks/>
          </p:cNvSpPr>
          <p:nvPr/>
        </p:nvSpPr>
        <p:spPr>
          <a:xfrm>
            <a:off x="1355387" y="264691"/>
            <a:ext cx="8071706" cy="1087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AMUSE Overview</a:t>
            </a:r>
          </a:p>
        </p:txBody>
      </p:sp>
    </p:spTree>
    <p:extLst>
      <p:ext uri="{BB962C8B-B14F-4D97-AF65-F5344CB8AC3E}">
        <p14:creationId xmlns:p14="http://schemas.microsoft.com/office/powerpoint/2010/main" val="412474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E5A53-0EB9-E882-C3E5-A9F111C6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9" y="-15426"/>
            <a:ext cx="5505441" cy="831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4200" kern="1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Interesting Results</a:t>
            </a:r>
            <a:endParaRPr lang="en-US" sz="4200" kern="12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A8332D-EA74-40A2-8709-00EDB237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240" y="3429000"/>
            <a:ext cx="0" cy="31648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58801C-1E89-48FF-B14F-D76A2EA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4797" y="816429"/>
            <a:ext cx="8239647" cy="5225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88284F-ED00-40CA-B57D-89C49E8EC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00357" y="272979"/>
            <a:ext cx="0" cy="290621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B976B-80A8-6A0A-0F40-A3C219576561}"/>
              </a:ext>
            </a:extLst>
          </p:cNvPr>
          <p:cNvSpPr txBox="1"/>
          <p:nvPr/>
        </p:nvSpPr>
        <p:spPr>
          <a:xfrm>
            <a:off x="5036919" y="1371247"/>
            <a:ext cx="3970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[Simulation]</a:t>
            </a:r>
            <a:endParaRPr lang="en-US" sz="28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5" name="Graphic 4" descr="Comet">
            <a:extLst>
              <a:ext uri="{FF2B5EF4-FFF2-40B4-BE49-F238E27FC236}">
                <a16:creationId xmlns:a16="http://schemas.microsoft.com/office/drawing/2014/main" id="{54EAE210-E281-BF7C-1FEC-9AE0DD47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60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1993-8F1F-F20A-C387-3B69058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4" y="669925"/>
            <a:ext cx="4938072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Interesting Results</a:t>
            </a:r>
            <a:endParaRPr lang="en-US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omet">
            <a:extLst>
              <a:ext uri="{FF2B5EF4-FFF2-40B4-BE49-F238E27FC236}">
                <a16:creationId xmlns:a16="http://schemas.microsoft.com/office/drawing/2014/main" id="{399CA207-ADFD-0B1C-9CA2-684CEA990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EDB47C-2CEF-73CF-1F61-0A4458C797B9}"/>
              </a:ext>
            </a:extLst>
          </p:cNvPr>
          <p:cNvSpPr txBox="1"/>
          <p:nvPr/>
        </p:nvSpPr>
        <p:spPr>
          <a:xfrm>
            <a:off x="838199" y="2478505"/>
            <a:ext cx="8883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[Semi-major axis plot]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[Flux plot]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[Possible description of why we know the flux plot is wrong]</a:t>
            </a:r>
            <a:endParaRPr lang="en-US" sz="24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0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1195</Words>
  <Application>Microsoft Office PowerPoint</Application>
  <PresentationFormat>Widescreen</PresentationFormat>
  <Paragraphs>112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Courier New</vt:lpstr>
      <vt:lpstr>Gadugi</vt:lpstr>
      <vt:lpstr>Office Theme</vt:lpstr>
      <vt:lpstr>AMUSE Asteroids</vt:lpstr>
      <vt:lpstr>Project Overview</vt:lpstr>
      <vt:lpstr>Scientific Justification</vt:lpstr>
      <vt:lpstr>Mathematical Background</vt:lpstr>
      <vt:lpstr>AMUSE Overview</vt:lpstr>
      <vt:lpstr>AMUSE Overview</vt:lpstr>
      <vt:lpstr>PowerPoint Presentation</vt:lpstr>
      <vt:lpstr>Interesting Results</vt:lpstr>
      <vt:lpstr>Interesting Results</vt:lpstr>
      <vt:lpstr>Extra Ideas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AMUSE Asteroids</dc:title>
  <dc:creator>Claire Olde Loohuis</dc:creator>
  <cp:lastModifiedBy>Claire Olde Loohuis</cp:lastModifiedBy>
  <cp:revision>7</cp:revision>
  <dcterms:created xsi:type="dcterms:W3CDTF">2022-12-11T15:13:26Z</dcterms:created>
  <dcterms:modified xsi:type="dcterms:W3CDTF">2022-12-11T17:44:56Z</dcterms:modified>
</cp:coreProperties>
</file>